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76" r:id="rId10"/>
    <p:sldId id="278" r:id="rId11"/>
    <p:sldId id="271" r:id="rId12"/>
    <p:sldId id="267" r:id="rId13"/>
    <p:sldId id="26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FF99"/>
    <a:srgbClr val="3366FF"/>
    <a:srgbClr val="A82896"/>
    <a:srgbClr val="BA1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68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80EF7-A917-4BA2-80A2-7DCF6D7A8F35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8C0E9-B827-4EC9-8C69-45F7DB2A5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D8C0E9-B827-4EC9-8C69-45F7DB2A539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B25D6-77D2-410D-AD86-5DF2ACF2D6DE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0D809-007C-434B-BD25-937F21A9B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7086600"/>
            <a:ext cx="6400800" cy="76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5" name="Picture 4" descr="6a0134863ba136970c0134863ceaf4970c-800w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209800"/>
            <a:ext cx="5105400" cy="3829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00" y="685800"/>
            <a:ext cx="5105400" cy="1447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স্বাগতম</a:t>
            </a:r>
            <a:endParaRPr lang="en-US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915400" cy="838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জোড়ায় কাজঃ (সময় ৪ মিনিট)</a:t>
            </a:r>
          </a:p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295400"/>
            <a:ext cx="8915400" cy="144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অভিকর্ষের প্রভাবে বস্তুর যে ত্বরণ হয় তাকে অভিকর্ষজ ত্বরণ বলে।</a:t>
            </a:r>
          </a:p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অভিকর্ষজ ত্বরণকে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দ্বারা প্রকাশ করা হয়।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এর আদর্শ মান ৯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.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৮</a:t>
            </a:r>
          </a:p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বস্তুর ওজন = বস্তুর ভর  × অভিকর্ষজ ত্বরণ।</a:t>
            </a:r>
          </a:p>
          <a:p>
            <a:pPr algn="ctr"/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UniBanglaOMJ" pitchFamily="2" charset="0"/>
              <a:cs typeface="SutonnyUniBanglaOMJ" pitchFamily="2" charset="0"/>
            </a:endParaRPr>
          </a:p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276600"/>
            <a:ext cx="8534400" cy="1219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itchFamily="2" charset="2"/>
              <a:buChar char="v"/>
            </a:pPr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কোন বস্তুর ভর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utonnyUniBanglaOMJ" pitchFamily="2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kg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utonnyUniBanglaOMJ" pitchFamily="2" charset="0"/>
              </a:rPr>
              <a:t> </a:t>
            </a:r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হলে ঐ বস্তুর ওজন কত?</a:t>
            </a:r>
          </a:p>
          <a:p>
            <a:pPr algn="ctr"/>
            <a:endParaRPr lang="bn-BD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23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বস্তুর ওজন = বস্তুর ভর× অভিকর্ষজ ত্বরণ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             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        =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20× 9.8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utonnyUniBanglaOMJ" pitchFamily="2" charset="0"/>
              </a:rPr>
              <a:t> 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নিউটন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UniBanglaOMJ" pitchFamily="2" charset="0"/>
              <a:cs typeface="SutonnyUniBanglaOMJ" pitchFamily="2" charset="0"/>
            </a:endParaRP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       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         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=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196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utonnyUniBanglaOMJ" pitchFamily="2" charset="0"/>
              </a:rPr>
              <a:t> </a:t>
            </a:r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UniBanglaOMJ" pitchFamily="2" charset="0"/>
                <a:cs typeface="SutonnyUniBanglaOMJ" pitchFamily="2" charset="0"/>
              </a:rPr>
              <a:t>নিউটন</a:t>
            </a:r>
            <a:endParaRPr lang="en-US" sz="4000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দলগত কাজ(সময় ০৬ মিনিট)</a:t>
            </a:r>
            <a:endParaRPr lang="en-US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106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bn-BD" sz="4800" b="1" dirty="0" smtClean="0">
                <a:latin typeface="SutonnyUniBanglaOMJ" pitchFamily="2" charset="0"/>
                <a:cs typeface="SutonnyUniBanglaOMJ" pitchFamily="2" charset="0"/>
              </a:rPr>
              <a:t>অভিকর্ষজ ত্বরণ বস্তু নিরপেক্ষ হলেও স্থান নিরপেক্ষ নয় ব্যাখ্যা কর।</a:t>
            </a:r>
            <a:endParaRPr lang="en-US" sz="4800" b="1" dirty="0" smtClean="0">
              <a:latin typeface="SutonnyUniBanglaOMJ" pitchFamily="2" charset="0"/>
              <a:cs typeface="SutonnyUniBanglaOMJ" pitchFamily="2" charset="0"/>
            </a:endParaRPr>
          </a:p>
          <a:p>
            <a:endParaRPr lang="en-US" sz="4800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52600"/>
            <a:ext cx="82296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895600" y="2286000"/>
            <a:ext cx="3657600" cy="2667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1828800" y="4419600"/>
            <a:ext cx="457200" cy="457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" name="Flowchart: Connector 7"/>
          <p:cNvSpPr/>
          <p:nvPr/>
        </p:nvSpPr>
        <p:spPr>
          <a:xfrm>
            <a:off x="4724400" y="3581400"/>
            <a:ext cx="76200" cy="762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cxnSp>
        <p:nvCxnSpPr>
          <p:cNvPr id="10" name="Straight Arrow Connector 9"/>
          <p:cNvCxnSpPr>
            <a:stCxn id="5" idx="1"/>
          </p:cNvCxnSpPr>
          <p:nvPr/>
        </p:nvCxnSpPr>
        <p:spPr>
          <a:xfrm rot="16200000" flipH="1">
            <a:off x="3610023" y="2497793"/>
            <a:ext cx="971454" cy="1329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  <a:endCxn id="8" idx="0"/>
          </p:cNvCxnSpPr>
          <p:nvPr/>
        </p:nvCxnSpPr>
        <p:spPr>
          <a:xfrm rot="16200000" flipH="1">
            <a:off x="4095750" y="2914650"/>
            <a:ext cx="1295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 flipV="1">
            <a:off x="4880465" y="2510935"/>
            <a:ext cx="969868" cy="1281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6"/>
            <a:endCxn id="8" idx="5"/>
          </p:cNvCxnSpPr>
          <p:nvPr/>
        </p:nvCxnSpPr>
        <p:spPr>
          <a:xfrm flipH="1">
            <a:off x="4789441" y="3619500"/>
            <a:ext cx="1763759" cy="26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5"/>
            <a:endCxn id="8" idx="3"/>
          </p:cNvCxnSpPr>
          <p:nvPr/>
        </p:nvCxnSpPr>
        <p:spPr>
          <a:xfrm rot="5400000" flipH="1">
            <a:off x="4918565" y="3463435"/>
            <a:ext cx="915986" cy="1281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8" idx="3"/>
          </p:cNvCxnSpPr>
          <p:nvPr/>
        </p:nvCxnSpPr>
        <p:spPr>
          <a:xfrm rot="5400000" flipH="1" flipV="1">
            <a:off x="4038997" y="4331845"/>
            <a:ext cx="1381965" cy="11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3"/>
            <a:endCxn id="8" idx="2"/>
          </p:cNvCxnSpPr>
          <p:nvPr/>
        </p:nvCxnSpPr>
        <p:spPr>
          <a:xfrm rot="5400000" flipH="1" flipV="1">
            <a:off x="3606357" y="3444385"/>
            <a:ext cx="942927" cy="12931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5" idx="2"/>
            <a:endCxn id="8" idx="3"/>
          </p:cNvCxnSpPr>
          <p:nvPr/>
        </p:nvCxnSpPr>
        <p:spPr>
          <a:xfrm rot="10800000" flipH="1" flipV="1">
            <a:off x="2895599" y="3619499"/>
            <a:ext cx="1839959" cy="26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81400" y="15240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>মেরু অঞ্চল</a:t>
            </a:r>
            <a:endParaRPr lang="en-US" sz="4000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330142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utonnyUniBanglaOMJ" pitchFamily="2" charset="0"/>
                <a:cs typeface="SutonnyUniBanglaOMJ" pitchFamily="2" charset="0"/>
              </a:rPr>
              <a:t>বিষুবীয় অঞ্চল</a:t>
            </a:r>
            <a:endParaRPr lang="en-US" sz="3200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67 -0.34404 C 0.40174 -0.34404 0.49167 -0.25711 0.49167 -0.14982 C 0.49167 -0.043 0.40174 0.0444 0.29167 0.0444 C 0.1809 0.0444 0.09167 -0.043 0.09167 -0.14982 C 0.09167 -0.25711 0.1809 -0.34404 0.29167 -0.34404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Autofit/>
          </a:bodyPr>
          <a:lstStyle/>
          <a:p>
            <a:r>
              <a:rPr lang="bn-BD" sz="9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মূল্যায়ন</a:t>
            </a:r>
            <a:endParaRPr lang="en-US" sz="9600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33800"/>
          </a:xfrm>
        </p:spPr>
        <p:txBody>
          <a:bodyPr>
            <a:normAutofit/>
          </a:bodyPr>
          <a:lstStyle/>
          <a:p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মহাকর্ষ কাকে বলে?</a:t>
            </a:r>
          </a:p>
          <a:p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নিউটনের মহাকর্ষ সূত্র বল?</a:t>
            </a:r>
          </a:p>
          <a:p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ভর ও ওজনের </a:t>
            </a:r>
            <a:r>
              <a:rPr lang="en-US" sz="4400" b="1" dirty="0" err="1" smtClean="0">
                <a:latin typeface="SutonnyUniBanglaOMJ" pitchFamily="2" charset="0"/>
                <a:cs typeface="SutonnyUniBanglaOMJ" pitchFamily="2" charset="0"/>
              </a:rPr>
              <a:t>তিনটি</a:t>
            </a:r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পার্থক্য বল?</a:t>
            </a:r>
          </a:p>
          <a:p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অভিকর্ষজ ত্বরণ  এর আদর্শ মান কত?</a:t>
            </a:r>
            <a:endParaRPr lang="en-US" sz="4400" b="1" dirty="0" smtClean="0">
              <a:latin typeface="SutonnyUniBanglaOMJ" pitchFamily="2" charset="0"/>
              <a:cs typeface="SutonnyUniBanglaOMJ" pitchFamily="2" charset="0"/>
            </a:endParaRPr>
          </a:p>
          <a:p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96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বাড়ির কাজ</a:t>
            </a:r>
            <a:endParaRPr lang="en-US" sz="9600" b="1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90103" y="3009503"/>
            <a:ext cx="2820194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00200" y="4419600"/>
            <a:ext cx="36576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76400" y="1600200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71800" y="1600200"/>
            <a:ext cx="381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62400" y="1600200"/>
            <a:ext cx="228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81400" y="16002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Connector 13"/>
          <p:cNvSpPr/>
          <p:nvPr/>
        </p:nvSpPr>
        <p:spPr>
          <a:xfrm>
            <a:off x="2133600" y="1371600"/>
            <a:ext cx="762000" cy="6858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</a:rPr>
              <a:t>১০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Flowchart: Connector 15"/>
          <p:cNvSpPr/>
          <p:nvPr/>
        </p:nvSpPr>
        <p:spPr>
          <a:xfrm>
            <a:off x="4267200" y="1447800"/>
            <a:ext cx="914400" cy="762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২২০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95800" y="14478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২০ কেজি</a:t>
            </a:r>
            <a:endParaRPr lang="en-US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9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কেজি</a:t>
            </a:r>
            <a:endParaRPr lang="en-US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000" y="4572000"/>
            <a:ext cx="876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SutonnyUniBanglaOMJ" pitchFamily="2" charset="0"/>
                <a:cs typeface="SutonnyUniBanglaOMJ" pitchFamily="2" charset="0"/>
              </a:rPr>
              <a:t>বস্তু দুটি কি একই সময়ে মাটিতে পতিত হবে ?       উত্তরের স্বপক্ষে যুক্তি দাও।  </a:t>
            </a:r>
            <a:endParaRPr lang="en-US" sz="4400" b="1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16" grpId="0" animBg="1"/>
      <p:bldP spid="23" grpId="0"/>
      <p:bldP spid="25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1524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11500" b="1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সকলকে </a:t>
            </a:r>
            <a:r>
              <a:rPr lang="bn-BD" sz="115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905000"/>
            <a:ext cx="5334000" cy="3467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5534561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বিজ্ঞান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স্পর্শ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করুক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মানুষের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সর্বক্ষেত্রে</a:t>
            </a:r>
            <a:endParaRPr lang="en-US" sz="4000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71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71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71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1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b="1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956370"/>
            <a:ext cx="5943600" cy="3303032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মিলটন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বিশ্বাস</a:t>
            </a:r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/>
            </a:r>
            <a:br>
              <a:rPr lang="bn-BD" sz="4000" dirty="0" smtClean="0">
                <a:latin typeface="SutonnyUniBanglaOMJ" pitchFamily="2" charset="0"/>
                <a:cs typeface="SutonnyUniBanglaOMJ" pitchFamily="2" charset="0"/>
              </a:rPr>
            </a:b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সিনিয়ল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>সহকারী শিক্ষক </a:t>
            </a:r>
            <a:br>
              <a:rPr lang="bn-BD" sz="4000" dirty="0" smtClean="0">
                <a:latin typeface="SutonnyUniBanglaOMJ" pitchFamily="2" charset="0"/>
                <a:cs typeface="SutonnyUniBanglaOMJ" pitchFamily="2" charset="0"/>
              </a:rPr>
            </a:b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রামকানাই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হাই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একাডেমী</a:t>
            </a:r>
            <a:endParaRPr lang="en-US" sz="4000" dirty="0" smtClean="0">
              <a:latin typeface="SutonnyUniBanglaOMJ" pitchFamily="2" charset="0"/>
              <a:cs typeface="SutonnyUniBanglaOMJ" pitchFamily="2" charset="0"/>
            </a:endParaRPr>
          </a:p>
          <a:p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>ব্রাহ্মণবাড়িয়া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sz="4000" dirty="0" err="1" smtClean="0">
                <a:latin typeface="SutonnyUniBanglaOMJ" pitchFamily="2" charset="0"/>
                <a:cs typeface="SutonnyUniBanglaOMJ" pitchFamily="2" charset="0"/>
              </a:rPr>
              <a:t>সদর</a:t>
            </a:r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>।</a:t>
            </a:r>
            <a:r>
              <a:rPr lang="en-US" sz="4000" dirty="0" smtClean="0">
                <a:latin typeface="SutonnyUniBanglaOMJ" pitchFamily="2" charset="0"/>
                <a:cs typeface="SutonnyUniBanglaOMJ" pitchFamily="2" charset="0"/>
              </a:rPr>
              <a:t/>
            </a:r>
            <a:br>
              <a:rPr lang="en-US" sz="4000" dirty="0" smtClean="0">
                <a:latin typeface="SutonnyUniBanglaOMJ" pitchFamily="2" charset="0"/>
                <a:cs typeface="SutonnyUniBanglaOMJ" pitchFamily="2" charset="0"/>
              </a:rPr>
            </a:b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914400"/>
            <a:ext cx="7696200" cy="3657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990600"/>
            <a:ext cx="8001000" cy="36576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Milt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990600"/>
            <a:ext cx="1597152" cy="18013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শ্রেণিঃ অষ্টম </a:t>
            </a:r>
          </a:p>
          <a:p>
            <a:pPr algn="ctr">
              <a:buNone/>
            </a:pP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বিষয়ঃ বিজ্ঞান</a:t>
            </a:r>
            <a:endParaRPr lang="en-US" sz="6600" b="1" dirty="0" smtClean="0">
              <a:latin typeface="SutonnyUniBanglaOMJ" pitchFamily="2" charset="0"/>
              <a:cs typeface="SutonnyUniBanglaOMJ" pitchFamily="2" charset="0"/>
            </a:endParaRPr>
          </a:p>
          <a:p>
            <a:pPr algn="ctr">
              <a:buNone/>
            </a:pP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অধ্যায়- </a:t>
            </a:r>
            <a:r>
              <a:rPr lang="en-US" sz="6600" b="1" dirty="0" smtClean="0">
                <a:latin typeface="SutonnyUniBanglaOMJ" pitchFamily="2" charset="0"/>
                <a:cs typeface="SutonnyUniBanglaOMJ" pitchFamily="2" charset="0"/>
              </a:rPr>
              <a:t>৬ষ্ঠ</a:t>
            </a:r>
            <a:endParaRPr lang="bn-BD" sz="6600" b="1" dirty="0" smtClean="0">
              <a:latin typeface="SutonnyUniBanglaOMJ" pitchFamily="2" charset="0"/>
              <a:cs typeface="SutonnyUniBanglaOMJ" pitchFamily="2" charset="0"/>
            </a:endParaRPr>
          </a:p>
          <a:p>
            <a:pPr algn="ctr">
              <a:buNone/>
            </a:pP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সময়ঃ </a:t>
            </a:r>
            <a:r>
              <a:rPr lang="en-US" sz="6600" b="1" dirty="0" smtClean="0">
                <a:latin typeface="SutonnyUniBanglaOMJ" pitchFamily="2" charset="0"/>
                <a:cs typeface="SutonnyUniBanglaOMJ" pitchFamily="2" charset="0"/>
              </a:rPr>
              <a:t>৫</a:t>
            </a: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০ মিনিট</a:t>
            </a:r>
          </a:p>
          <a:p>
            <a:pPr algn="ctr">
              <a:buNone/>
            </a:pP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তারিখঃ </a:t>
            </a:r>
            <a:r>
              <a:rPr lang="en-US" sz="6600" b="1" dirty="0" smtClean="0">
                <a:latin typeface="SutonnyUniBanglaOMJ" pitchFamily="2" charset="0"/>
                <a:cs typeface="SutonnyUniBanglaOMJ" pitchFamily="2" charset="0"/>
              </a:rPr>
              <a:t>৫</a:t>
            </a: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.</a:t>
            </a:r>
            <a:r>
              <a:rPr lang="en-US" sz="6600" b="1" dirty="0" smtClean="0">
                <a:latin typeface="SutonnyUniBanglaOMJ" pitchFamily="2" charset="0"/>
                <a:cs typeface="SutonnyUniBanglaOMJ" pitchFamily="2" charset="0"/>
              </a:rPr>
              <a:t>১০</a:t>
            </a: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.২০১</a:t>
            </a:r>
            <a:r>
              <a:rPr lang="en-US" sz="6600" b="1" dirty="0" smtClean="0">
                <a:latin typeface="SutonnyUniBanglaOMJ" pitchFamily="2" charset="0"/>
                <a:cs typeface="SutonnyUniBanglaOMJ" pitchFamily="2" charset="0"/>
              </a:rPr>
              <a:t>৩</a:t>
            </a:r>
            <a:r>
              <a:rPr lang="bn-BD" sz="6600" b="1" dirty="0" smtClean="0">
                <a:latin typeface="SutonnyUniBanglaOMJ" pitchFamily="2" charset="0"/>
                <a:cs typeface="SutonnyUniBanglaOMJ" pitchFamily="2" charset="0"/>
              </a:rPr>
              <a:t>খ্রি.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gravity_earth_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886200"/>
            <a:ext cx="4191000" cy="2438400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pic>
        <p:nvPicPr>
          <p:cNvPr id="13" name="Picture 12" descr="gravitational-for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52400"/>
            <a:ext cx="4038600" cy="2819400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pic>
        <p:nvPicPr>
          <p:cNvPr id="1026" name="Picture 2" descr="F:\m.p\Newton_Law_AAPL_B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2400"/>
            <a:ext cx="4216400" cy="28194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57200" y="30480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SutonnyUniBanglaOMJ" pitchFamily="2" charset="0"/>
                <a:cs typeface="SutonnyUniBanglaOMJ" pitchFamily="2" charset="0"/>
              </a:rPr>
              <a:t>বিজ্ঞানী</a:t>
            </a:r>
            <a:r>
              <a:rPr lang="en-US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b="1" dirty="0" smtClean="0">
                <a:latin typeface="SutonnyUniBanglaOMJ" pitchFamily="2" charset="0"/>
                <a:cs typeface="SutonnyUniBanglaOMJ" pitchFamily="2" charset="0"/>
              </a:rPr>
              <a:t>নিউটন আপেল গাছের নিচে বসে কিছু ভাবছিলেন এমন সময় একটি আপেল মাথায় </a:t>
            </a:r>
            <a:r>
              <a:rPr lang="en-US" b="1" dirty="0" err="1" smtClean="0">
                <a:latin typeface="SutonnyUniBanglaOMJ" pitchFamily="2" charset="0"/>
                <a:cs typeface="SutonnyUniBanglaOMJ" pitchFamily="2" charset="0"/>
              </a:rPr>
              <a:t>খ</a:t>
            </a:r>
            <a:r>
              <a:rPr lang="en-US" b="1" dirty="0" err="1" smtClean="0">
                <a:latin typeface="SutonnyUniBanglaOMJ" pitchFamily="2" charset="0"/>
                <a:cs typeface="SutonnyUniBanglaOMJ" pitchFamily="2" charset="0"/>
              </a:rPr>
              <a:t>সে</a:t>
            </a:r>
            <a:r>
              <a:rPr lang="bn-BD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b="1" dirty="0" smtClean="0">
                <a:latin typeface="SutonnyUniBanglaOMJ" pitchFamily="2" charset="0"/>
                <a:cs typeface="SutonnyUniBanglaOMJ" pitchFamily="2" charset="0"/>
              </a:rPr>
              <a:t>পড়ল।</a:t>
            </a:r>
            <a:endParaRPr lang="en-US" b="1" dirty="0"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200" y="3048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SutonnyUniBanglaOMJ" pitchFamily="2" charset="0"/>
                <a:cs typeface="SutonnyUniBanglaOMJ" pitchFamily="2" charset="0"/>
              </a:rPr>
              <a:t>বিজ্ঞানী</a:t>
            </a:r>
            <a:r>
              <a:rPr lang="en-US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en-US" b="1" dirty="0" err="1" smtClean="0">
                <a:latin typeface="SutonnyUniBanglaOMJ" pitchFamily="2" charset="0"/>
                <a:cs typeface="SutonnyUniBanglaOMJ" pitchFamily="2" charset="0"/>
              </a:rPr>
              <a:t>নি</a:t>
            </a:r>
            <a:r>
              <a:rPr lang="bn-BD" b="1" dirty="0" smtClean="0">
                <a:latin typeface="SutonnyUniBanglaOMJ" pitchFamily="2" charset="0"/>
                <a:cs typeface="SutonnyUniBanglaOMJ" pitchFamily="2" charset="0"/>
              </a:rPr>
              <a:t>উটন ভাবছেন আপেলগুলো নিচের দিকে পড়ল উপর দিকে গেল না কেন? </a:t>
            </a:r>
            <a:endParaRPr lang="en-US" b="1" dirty="0">
              <a:latin typeface="SutonnyUniBanglaOMJ" pitchFamily="2" charset="0"/>
              <a:cs typeface="SutonnyUniBanglaOMJ" pitchFamily="2" charset="0"/>
            </a:endParaRPr>
          </a:p>
        </p:txBody>
      </p:sp>
      <p:pic>
        <p:nvPicPr>
          <p:cNvPr id="2" name="Picture 2" descr="F:\m.p\375px-Foale_Zero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62525" y="3886200"/>
            <a:ext cx="3571875" cy="2362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343400"/>
          </a:xfrm>
        </p:spPr>
        <p:txBody>
          <a:bodyPr>
            <a:noAutofit/>
          </a:bodyPr>
          <a:lstStyle/>
          <a:p>
            <a:r>
              <a:rPr lang="bn-BD" sz="9600" b="1" u="sng" dirty="0" smtClean="0">
                <a:solidFill>
                  <a:srgbClr val="00B050"/>
                </a:solidFill>
                <a:latin typeface="SutonnyUniBanglaOMJ" pitchFamily="2" charset="0"/>
                <a:cs typeface="SutonnyUniBanglaOMJ" pitchFamily="2" charset="0"/>
              </a:rPr>
              <a:t>মহাকর্ষ ও অভিকর্ষ</a:t>
            </a:r>
            <a:endParaRPr lang="en-US" sz="34400" b="1" u="sng" dirty="0">
              <a:solidFill>
                <a:srgbClr val="00B050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000099"/>
                </a:solidFill>
                <a:latin typeface="SutonnyUniBanglaOMJ" pitchFamily="2" charset="0"/>
                <a:cs typeface="SutonnyUniBanglaOMJ" pitchFamily="2" charset="0"/>
              </a:rPr>
              <a:t>আচরণিক উদ্দেশ্য</a:t>
            </a:r>
            <a:endParaRPr lang="en-US" sz="8800" dirty="0">
              <a:solidFill>
                <a:srgbClr val="000099"/>
              </a:solidFill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এই পাঠ শেষে শিক্ষার্থীরা-</a:t>
            </a:r>
          </a:p>
          <a:p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মহাকর্ষ ও অভিকর্ষ কী বলতে</a:t>
            </a:r>
            <a:r>
              <a:rPr lang="en-US" sz="4000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পারবে।</a:t>
            </a:r>
          </a:p>
          <a:p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নিউটনের মহাকর্ষ সূত্র লিখতে পারবে।</a:t>
            </a:r>
          </a:p>
          <a:p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অভিকর্ষজ ত্বরণ কি বলতে পারবে।</a:t>
            </a:r>
          </a:p>
          <a:p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অভিকর্ষজ ত্বরণ বস্তু নিরপেক্ষ হলেও স্থান নিরপেক্ষ নয়</a:t>
            </a:r>
            <a:r>
              <a:rPr lang="en-US" sz="4000" b="1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sz="4000" b="1" dirty="0" smtClean="0">
                <a:latin typeface="SutonnyUniBanglaOMJ" pitchFamily="2" charset="0"/>
                <a:cs typeface="SutonnyUniBanglaOMJ" pitchFamily="2" charset="0"/>
              </a:rPr>
              <a:t>বিশ্লেষণ করতে পারবে।</a:t>
            </a:r>
            <a:endParaRPr lang="en-US" sz="4000" b="1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vity_earth_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 flipV="1">
            <a:off x="304800" y="152400"/>
            <a:ext cx="4038600" cy="2667000"/>
          </a:xfrm>
          <a:prstGeom prst="rect">
            <a:avLst/>
          </a:prstGeom>
          <a:ln w="57150" cmpd="sng">
            <a:solidFill>
              <a:srgbClr val="FF0000">
                <a:alpha val="82000"/>
              </a:srgbClr>
            </a:solidFill>
          </a:ln>
        </p:spPr>
      </p:pic>
      <p:pic>
        <p:nvPicPr>
          <p:cNvPr id="5" name="Picture 4" descr="Tides_001_bor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49797" y="152399"/>
            <a:ext cx="3937003" cy="2590801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Picture 5" descr="2011411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048000"/>
            <a:ext cx="4114800" cy="2514600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pic>
        <p:nvPicPr>
          <p:cNvPr id="7" name="Picture 6" descr="372px-Gravity_field_lines.sv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971800"/>
            <a:ext cx="3962400" cy="259080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524000" y="58674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utonnyUniBanglaOMJ" pitchFamily="2" charset="0"/>
                <a:cs typeface="SutonnyUniBanglaOMJ" pitchFamily="2" charset="0"/>
              </a:rPr>
              <a:t>উপরের চিত্রগুলো দেখে সংজ্ঞা লিখ?</a:t>
            </a:r>
            <a:endParaRPr lang="en-US" sz="4000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295400"/>
          </a:xfrm>
          <a:solidFill>
            <a:srgbClr val="66FF99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  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bn-BD" sz="7300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  <a:t>একক কাজ</a:t>
            </a:r>
            <a:br>
              <a:rPr lang="bn-BD" sz="7300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</a:br>
            <a:r>
              <a:rPr lang="bn-BD" sz="3100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  <a:t>(সময় ৩ মিনিট)</a:t>
            </a:r>
            <a:r>
              <a:rPr lang="en-US" sz="7300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  <a:t/>
            </a:r>
            <a:br>
              <a:rPr lang="en-US" sz="7300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                   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                       F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752600"/>
            <a:ext cx="8135587" cy="2133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bn-BD" sz="4800" dirty="0" smtClean="0">
                <a:latin typeface="SutonnyUniBanglaOMJ" pitchFamily="2" charset="0"/>
                <a:cs typeface="SutonnyUniBanglaOMJ" pitchFamily="2" charset="0"/>
              </a:rPr>
              <a:t>মহা</a:t>
            </a:r>
            <a:r>
              <a:rPr kumimoji="0" lang="bn-B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utonnyUniBanglaOMJ" pitchFamily="2" charset="0"/>
                <a:cs typeface="SutonnyUniBanglaOMJ" pitchFamily="2" charset="0"/>
              </a:rPr>
              <a:t>কর্ষ কাকে </a:t>
            </a:r>
            <a:r>
              <a:rPr lang="bn-BD" sz="4800" dirty="0" smtClean="0">
                <a:latin typeface="SutonnyUniBanglaOMJ" pitchFamily="2" charset="0"/>
                <a:cs typeface="SutonnyUniBanglaOMJ" pitchFamily="2" charset="0"/>
              </a:rPr>
              <a:t>বলে?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bn-BD" sz="4800" dirty="0" smtClean="0">
                <a:latin typeface="SutonnyUniBanglaOMJ" pitchFamily="2" charset="0"/>
                <a:cs typeface="SutonnyUniBanglaOMJ" pitchFamily="2" charset="0"/>
              </a:rPr>
              <a:t>অভিকর্ষ কাকে বলে?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48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utonnyUniBanglaOMJ" pitchFamily="2" charset="0"/>
              <a:cs typeface="SutonnyUniBanglaOMJ" pitchFamily="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4191000"/>
            <a:ext cx="8229600" cy="1752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bn-BD" sz="4800" dirty="0" smtClean="0">
                <a:latin typeface="SutonnyUniBanglaOMJ" pitchFamily="2" charset="0"/>
                <a:cs typeface="SutonnyUniBanglaOMJ" pitchFamily="2" charset="0"/>
              </a:rPr>
              <a:t>মহাবিশ্বের প্রতিটি বস্তুই পরস্পর পরস্পরকে আকর্ষণ করে, এ আকর্ষণ বলের নাম মহাকর্ষ। </a:t>
            </a:r>
            <a:endParaRPr lang="en-US" sz="4800" dirty="0" smtClean="0">
              <a:latin typeface="SutonnyUniBanglaOMJ" pitchFamily="2" charset="0"/>
              <a:cs typeface="SutonnyUniBanglaOMJ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bn-BD" sz="4800" dirty="0" smtClean="0">
                <a:latin typeface="SutonnyUniBanglaOMJ" pitchFamily="2" charset="0"/>
                <a:cs typeface="SutonnyUniBanglaOMJ" pitchFamily="2" charset="0"/>
              </a:rPr>
              <a:t>পৃথিবী তার কেন্দ্রের দিকে কোন বস্তুকে যে বলে আকর্ষণ করে তাকে অভিকর্ষ বলে।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  <a:solidFill>
            <a:srgbClr val="66FF99"/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   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bn-BD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  <a:t>জোড়ায় কাজ(সময় ৪ মিনিট)</a:t>
            </a:r>
            <a:r>
              <a:rPr lang="en-US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SutonnyUniBanglaOMJ" pitchFamily="2" charset="0"/>
                <a:cs typeface="SutonnyUniBanglaOMJ" pitchFamily="2" charset="0"/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                   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                       </a:t>
            </a:r>
            <a:r>
              <a:rPr lang="en-US" dirty="0" smtClean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828800"/>
          </a:xfrm>
        </p:spPr>
        <p:txBody>
          <a:bodyPr>
            <a:normAutofit fontScale="92500" lnSpcReduction="10000"/>
          </a:bodyPr>
          <a:lstStyle/>
          <a:p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মহাবিশ্বের প্রতিটি বস্থুকণা একে অপরকে নিজের দিকে আকর্ষণ করে এ আকর্ষণ বলের মান </a:t>
            </a:r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ব</a:t>
            </a:r>
            <a:r>
              <a:rPr lang="en-US" dirty="0" err="1" smtClean="0">
                <a:latin typeface="SutonnyUniBanglaOMJ" pitchFamily="2" charset="0"/>
                <a:cs typeface="SutonnyUniBanglaOMJ" pitchFamily="2" charset="0"/>
              </a:rPr>
              <a:t>স্তু</a:t>
            </a:r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 </a:t>
            </a:r>
            <a:r>
              <a:rPr lang="bn-BD" dirty="0" smtClean="0">
                <a:latin typeface="SutonnyUniBanglaOMJ" pitchFamily="2" charset="0"/>
                <a:cs typeface="SutonnyUniBanglaOMJ" pitchFamily="2" charset="0"/>
              </a:rPr>
              <a:t>দুটির ভরের গুণফলের সমানুপাতিক,দুরত্বের বর্গের ব্যস্থানুপাতিক,বস্তু দুটি তাদের কেন্দ্রের সংযোগকারি সরলরেখা বরাবর ক্রিয়া করে।</a:t>
            </a:r>
            <a:endParaRPr lang="en-US" dirty="0">
              <a:latin typeface="SutonnyUniBanglaOMJ" pitchFamily="2" charset="0"/>
              <a:cs typeface="SutonnyUniBanglaOMJ" pitchFamily="2" charset="0"/>
            </a:endParaRPr>
          </a:p>
        </p:txBody>
      </p:sp>
      <p:pic>
        <p:nvPicPr>
          <p:cNvPr id="4" name="Picture 3" descr="formula_attractive_forc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990600"/>
            <a:ext cx="2235200" cy="16764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572000" y="1143000"/>
            <a:ext cx="8382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3400" y="1447800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00600" y="12192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8229600" y="144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1981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8229600" y="1905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029200" y="1981200"/>
            <a:ext cx="3352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553200" y="1981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Left-Right Arrow 24"/>
          <p:cNvSpPr/>
          <p:nvPr/>
        </p:nvSpPr>
        <p:spPr>
          <a:xfrm>
            <a:off x="6172200" y="1905000"/>
            <a:ext cx="762000" cy="76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7200" y="3048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utonnyUniBanglaOMJ" pitchFamily="2" charset="0"/>
                <a:cs typeface="SutonnyUniBanglaOMJ" pitchFamily="2" charset="0"/>
              </a:rPr>
              <a:t>উপরের চিত্রগুলো দেখ এবং নিউটনের মহাকর্ষ সূত্রটি লিখ?</a:t>
            </a:r>
            <a:endParaRPr lang="en-US" sz="3600" dirty="0">
              <a:latin typeface="SutonnyUniBanglaOMJ" pitchFamily="2" charset="0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23034E-6 L 0.20833 -0.0055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555 L -0.18334 -0.00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9" grpId="0"/>
      <p:bldP spid="10" grpId="0"/>
      <p:bldP spid="11" grpId="0"/>
      <p:bldP spid="13" grpId="0"/>
      <p:bldP spid="23" grpId="0"/>
      <p:bldP spid="25" grpId="0" animBg="1"/>
      <p:bldP spid="25" grpId="1" animBg="1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330</Words>
  <Application>Microsoft Office PowerPoint</Application>
  <PresentationFormat>On-screen Show (4:3)</PresentationFormat>
  <Paragraphs>67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মহাকর্ষ ও অভিকর্ষ</vt:lpstr>
      <vt:lpstr>আচরণিক উদ্দেশ্য</vt:lpstr>
      <vt:lpstr>Slide 7</vt:lpstr>
      <vt:lpstr>        একক কাজ (সময় ৩ মিনিট)                                                                       F  </vt:lpstr>
      <vt:lpstr>        জোড়ায় কাজ(সময় ৪ মিনিট)                                                                       F  </vt:lpstr>
      <vt:lpstr>Slide 10</vt:lpstr>
      <vt:lpstr>দলগত কাজ(সময় ০৬ মিনিট)</vt:lpstr>
      <vt:lpstr>মূল্যায়ন</vt:lpstr>
      <vt:lpstr>বাড়ির কাজ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Haider</dc:creator>
  <cp:lastModifiedBy>Milton</cp:lastModifiedBy>
  <cp:revision>272</cp:revision>
  <dcterms:created xsi:type="dcterms:W3CDTF">2007-02-18T03:00:48Z</dcterms:created>
  <dcterms:modified xsi:type="dcterms:W3CDTF">2013-10-05T18:30:36Z</dcterms:modified>
</cp:coreProperties>
</file>